
<file path=[Content_Types].xml><?xml version="1.0" encoding="utf-8"?>
<Types xmlns="http://schemas.openxmlformats.org/package/2006/content-types"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080625" cy="7559675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3"/>
  </p:normalViewPr>
  <p:slideViewPr>
    <p:cSldViewPr snapToGrid="0" snapToObjects="1">
      <p:cViewPr varScale="1">
        <p:scale>
          <a:sx n="106" d="100"/>
          <a:sy n="106" d="100"/>
        </p:scale>
        <p:origin x="14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media1.mov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357156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6639120" y="180000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0400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357156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6639120" y="4090320"/>
            <a:ext cx="292104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504000" y="576000"/>
            <a:ext cx="7200000" cy="333864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152680" y="409032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endParaRPr lang="en-US" sz="3600" b="0" strike="noStrike" spc="-1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152680" y="1800000"/>
            <a:ext cx="442692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504000" y="4090320"/>
            <a:ext cx="9072000" cy="20912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/>
          <p:nvPr/>
        </p:nvPicPr>
        <p:blipFill>
          <a:blip r:embed="rId14"/>
          <a:stretch/>
        </p:blipFill>
        <p:spPr>
          <a:xfrm>
            <a:off x="720" y="720"/>
            <a:ext cx="10079640" cy="7559640"/>
          </a:xfrm>
          <a:prstGeom prst="rect">
            <a:avLst/>
          </a:prstGeom>
          <a:ln w="0">
            <a:noFill/>
          </a:ln>
        </p:spPr>
      </p:pic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576000"/>
            <a:ext cx="7200000" cy="7200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Arial"/>
              </a:rPr>
              <a:t>Click to edit the title text format</a:t>
            </a: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504000" y="1800000"/>
            <a:ext cx="9072000" cy="43844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Click to edit the outline text format</a:t>
            </a:r>
          </a:p>
          <a:p>
            <a:pPr marL="864000" lvl="1" indent="-324000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>
                <a:latin typeface="Arial"/>
              </a:rPr>
              <a:t>Second Outline Level</a:t>
            </a:r>
          </a:p>
          <a:p>
            <a:pPr marL="1296000" lvl="2" indent="-288000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Third Outline Level</a:t>
            </a:r>
          </a:p>
          <a:p>
            <a:pPr marL="1728000" lvl="3" indent="-216000">
              <a:spcAft>
                <a:spcPts val="56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>
                <a:latin typeface="Arial"/>
              </a:rPr>
              <a:t>Fourth Outline Level</a:t>
            </a:r>
          </a:p>
          <a:p>
            <a:pPr marL="2160000" lvl="4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Fifth Outline Level</a:t>
            </a:r>
          </a:p>
          <a:p>
            <a:pPr marL="2592000" lvl="5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Sixth Outline Level</a:t>
            </a:r>
          </a:p>
          <a:p>
            <a:pPr marL="3024000" lvl="6" indent="-216000">
              <a:spcAft>
                <a:spcPts val="283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>
                <a:latin typeface="Arial"/>
              </a:rPr>
              <a:t>Seventh Outline Level</a:t>
            </a:r>
          </a:p>
        </p:txBody>
      </p:sp>
      <p:sp>
        <p:nvSpPr>
          <p:cNvPr id="3" name="PlaceHolder 3"/>
          <p:cNvSpPr>
            <a:spLocks noGrp="1"/>
          </p:cNvSpPr>
          <p:nvPr>
            <p:ph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US" sz="1400" b="0" strike="noStrike" spc="-1">
                <a:latin typeface="Arial"/>
              </a:rPr>
              <a:t>&lt;date/time&gt;</a:t>
            </a:r>
          </a:p>
        </p:txBody>
      </p:sp>
      <p:sp>
        <p:nvSpPr>
          <p:cNvPr id="4" name="PlaceHolder 4"/>
          <p:cNvSpPr>
            <a:spLocks noGrp="1"/>
          </p:cNvSpPr>
          <p:nvPr>
            <p:ph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ctr"/>
            <a:r>
              <a:rPr lang="en-US" sz="1400" b="0" strike="noStrike" spc="-1">
                <a:latin typeface="Arial"/>
              </a:rPr>
              <a:t>&lt;footer&gt;</a:t>
            </a:r>
          </a:p>
        </p:txBody>
      </p:sp>
      <p:sp>
        <p:nvSpPr>
          <p:cNvPr id="5" name="PlaceHolder 5"/>
          <p:cNvSpPr>
            <a:spLocks noGrp="1"/>
          </p:cNvSpPr>
          <p:nvPr>
            <p:ph type="sldNum"/>
          </p:nvPr>
        </p:nvSpPr>
        <p:spPr>
          <a:xfrm>
            <a:off x="7227000" y="6887160"/>
            <a:ext cx="2348280" cy="5212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fld id="{0E6E9F4E-C11A-4690-AB61-8B88EF5DCDFF}" type="slidenum">
              <a:rPr lang="en-US" sz="1400" b="0" strike="noStrike" spc="-1">
                <a:latin typeface="Arial"/>
              </a:rPr>
              <a:t>‹#›</a:t>
            </a:fld>
            <a:endParaRPr lang="en-US" sz="1400" b="0" strike="noStrike" spc="-1">
              <a:latin typeface="Arial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atteosan1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sites.google.com/view/finmark2021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aconda.com/products/individual" TargetMode="Externa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TextBox 4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THIS IS ME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504000" y="1800000"/>
            <a:ext cx="9072000" cy="449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Autofit/>
          </a:bodyPr>
          <a:lstStyle/>
          <a:p>
            <a:pPr algn="just"/>
            <a:r>
              <a:rPr lang="en-US" sz="3200" b="0" strike="noStrike" spc="-1">
                <a:latin typeface="Baskerville"/>
              </a:rPr>
              <a:t>I’m </a:t>
            </a:r>
            <a:r>
              <a:rPr lang="en-US" sz="3200" b="1" strike="noStrike" spc="-1">
                <a:latin typeface="Baskerville"/>
              </a:rPr>
              <a:t>Matteo Sani</a:t>
            </a:r>
            <a:r>
              <a:rPr lang="en-US" sz="3200" b="0" strike="noStrike" spc="-1">
                <a:latin typeface="Baskerville"/>
              </a:rPr>
              <a:t>, former Researcher in High Energy Physics @ University of California San Diego. </a:t>
            </a:r>
            <a:endParaRPr lang="en-US" sz="3200" b="0" strike="noStrike" spc="-1">
              <a:latin typeface="Arial"/>
            </a:endParaRPr>
          </a:p>
          <a:p>
            <a:pPr algn="just"/>
            <a:r>
              <a:rPr lang="en-US" sz="3200" b="0" strike="noStrike" spc="-1">
                <a:latin typeface="Baskerville"/>
              </a:rPr>
              <a:t>In 2017 I joined the Quantitative Group of MPS Capital Services. Since 2019 I am in charge of the “coding” part of the Financial Market Course.</a:t>
            </a:r>
            <a:endParaRPr lang="en-US" sz="3200" b="0" strike="noStrike" spc="-1">
              <a:latin typeface="Arial"/>
            </a:endParaRPr>
          </a:p>
          <a:p>
            <a:pPr algn="just"/>
            <a:endParaRPr lang="en-US" sz="3200" b="0" strike="noStrike" spc="-1">
              <a:latin typeface="Arial"/>
            </a:endParaRPr>
          </a:p>
          <a:p>
            <a:pPr algn="just"/>
            <a:r>
              <a:rPr lang="en-US" sz="3200" b="0" strike="noStrike" spc="-1">
                <a:latin typeface="Baskerville"/>
              </a:rPr>
              <a:t>Email addresses:</a:t>
            </a:r>
            <a:endParaRPr lang="en-US" sz="3200" b="0" strike="noStrike" spc="-1">
              <a:latin typeface="Arial"/>
            </a:endParaRPr>
          </a:p>
          <a:p>
            <a:pPr algn="ctr"/>
            <a:r>
              <a:rPr lang="en-US" sz="3200" b="1" strike="noStrike" spc="-1">
                <a:latin typeface="Baskerville"/>
                <a:hlinkClick r:id="rId2"/>
              </a:rPr>
              <a:t>matteosan1@gmail.com</a:t>
            </a:r>
            <a:endParaRPr lang="en-US" sz="3200" b="0" strike="noStrike" spc="-1">
              <a:latin typeface="Arial"/>
            </a:endParaRPr>
          </a:p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TextBox 43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FINANCIAL MARKET WEBSITE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504000" y="1800000"/>
            <a:ext cx="9072000" cy="4491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Autofit/>
          </a:bodyPr>
          <a:lstStyle/>
          <a:p>
            <a:pPr algn="ctr"/>
            <a:endParaRPr lang="en-US" sz="3200" b="0" strike="noStrike" spc="-1" dirty="0">
              <a:latin typeface="Arial"/>
            </a:endParaRPr>
          </a:p>
          <a:p>
            <a:pPr algn="ctr"/>
            <a:endParaRPr lang="en-US" sz="3200" b="0" strike="noStrike" spc="-1" dirty="0">
              <a:latin typeface="Arial"/>
            </a:endParaRPr>
          </a:p>
          <a:p>
            <a:pPr algn="ctr"/>
            <a:endParaRPr lang="en-US" sz="3200" b="0" strike="noStrike" spc="-1" dirty="0">
              <a:latin typeface="Arial"/>
            </a:endParaRPr>
          </a:p>
          <a:p>
            <a:pPr algn="ctr"/>
            <a:endParaRPr lang="en-US" sz="3200" b="0" strike="noStrike" spc="-1" dirty="0">
              <a:latin typeface="Arial"/>
            </a:endParaRPr>
          </a:p>
          <a:p>
            <a:pPr algn="ctr"/>
            <a:r>
              <a:rPr lang="en-US" sz="4000" b="0" strike="noStrike" spc="-1" dirty="0">
                <a:latin typeface="Baskerville"/>
                <a:hlinkClick r:id="rId2"/>
              </a:rPr>
              <a:t>https://</a:t>
            </a:r>
            <a:r>
              <a:rPr lang="en-US" sz="4000" b="0" strike="noStrike" spc="-1" dirty="0" err="1">
                <a:latin typeface="Baskerville"/>
                <a:hlinkClick r:id="rId2"/>
              </a:rPr>
              <a:t>sites.google.com</a:t>
            </a:r>
            <a:r>
              <a:rPr lang="en-US" sz="4000" b="0" strike="noStrike" spc="-1" dirty="0">
                <a:latin typeface="Baskerville"/>
                <a:hlinkClick r:id="rId2"/>
              </a:rPr>
              <a:t>/view/finmark2021</a:t>
            </a:r>
            <a:endParaRPr lang="en-US" sz="4000" b="0" strike="noStrike" spc="-1" dirty="0">
              <a:latin typeface="Arial"/>
            </a:endParaRPr>
          </a:p>
          <a:p>
            <a:pPr algn="ctr"/>
            <a:endParaRPr lang="en-US" sz="40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COURSE STRUCTURE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504000" y="1800000"/>
            <a:ext cx="9072000" cy="496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47500" lnSpcReduction="2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>
                <a:latin typeface="Baskerville"/>
              </a:rPr>
              <a:t>The course consists of 10 lessons (</a:t>
            </a:r>
            <a:r>
              <a:rPr lang="en-US" sz="5400" b="1" strike="noStrike" spc="-1">
                <a:latin typeface="Baskerville"/>
              </a:rPr>
              <a:t>Wednesday 18.00 – 20.00)</a:t>
            </a:r>
            <a:r>
              <a:rPr lang="en-US" sz="5400" b="0" strike="noStrike" spc="-1">
                <a:latin typeface="Baskerville"/>
              </a:rPr>
              <a:t> in </a:t>
            </a:r>
            <a:r>
              <a:rPr lang="en-US" sz="5400" b="1" strike="noStrike" spc="-1">
                <a:latin typeface="Baskerville"/>
              </a:rPr>
              <a:t>Aula Informatica 1</a:t>
            </a:r>
            <a:r>
              <a:rPr lang="en-US" sz="5400" b="0" strike="noStrike" spc="-1">
                <a:latin typeface="Baskerville"/>
              </a:rPr>
              <a:t>.</a:t>
            </a: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>
                <a:latin typeface="Baskerville"/>
              </a:rPr>
              <a:t>The goal is to </a:t>
            </a:r>
            <a:r>
              <a:rPr lang="en-US" sz="5400" b="1" strike="noStrike" spc="-1">
                <a:latin typeface="Baskerville"/>
              </a:rPr>
              <a:t>provide you with the basic numerical tools for finance and to develop a Python library with financial tools to solve real world problems.</a:t>
            </a:r>
            <a:endParaRPr lang="en-US" sz="5400" b="0" strike="noStrike" spc="-1">
              <a:latin typeface="Baskerville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5400" b="0" strike="noStrike" spc="-1">
                <a:latin typeface="Baskerville"/>
              </a:rPr>
              <a:t>Topics: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strike="noStrike" spc="-1">
                <a:latin typeface="Baskerville"/>
              </a:rPr>
              <a:t>Mathematical tecniques: interpolation, bootstrapping, Monte Carlo simulation, copulae, optimization…;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strike="noStrike" spc="-1">
                <a:latin typeface="Baskerville"/>
              </a:rPr>
              <a:t>Financial topics: Overnight Index Swaps, Interest Rate Swaps, Credit Derivatives, VaR, Credit Risk;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5400" b="0" strike="noStrike" spc="-1">
                <a:latin typeface="Baskerville"/>
              </a:rPr>
              <a:t>Machine learning: basic deep learning theory, application on pricing vanilla call/put and techincal analysis.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Box 47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SUPPORTING MATERIAL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504000" y="1800000"/>
            <a:ext cx="9072000" cy="52408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83000" lnSpcReduction="1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>
                <a:latin typeface="Baskerville"/>
              </a:rPr>
              <a:t>Each lesson will be presented in </a:t>
            </a:r>
            <a:r>
              <a:rPr lang="en-US" sz="2600" b="0" strike="noStrike" spc="-1" dirty="0" err="1">
                <a:latin typeface="Baskerville"/>
              </a:rPr>
              <a:t>Jupyter</a:t>
            </a:r>
            <a:r>
              <a:rPr lang="en-US" sz="2600" b="0" strike="noStrike" spc="-1" dirty="0">
                <a:latin typeface="Baskerville"/>
              </a:rPr>
              <a:t> Notebook format:</a:t>
            </a: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 dirty="0">
                <a:latin typeface="Baskerville"/>
              </a:rPr>
              <a:t>You will be given two version of each notebook: one completed with all the code and one without to allow you to exercise on every cell.</a:t>
            </a:r>
            <a:endParaRPr lang="en-US" sz="26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spc="-1" dirty="0">
                <a:latin typeface="Baskerville"/>
              </a:rPr>
              <a:t>A</a:t>
            </a:r>
            <a:r>
              <a:rPr lang="en-US" sz="2600" b="0" strike="noStrike" spc="-1" dirty="0">
                <a:latin typeface="Baskerville"/>
              </a:rPr>
              <a:t>dditionally lecture notes will be uploaded onto the website:</a:t>
            </a:r>
            <a:endParaRPr lang="en-US" sz="26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 dirty="0">
                <a:latin typeface="Baskerville"/>
              </a:rPr>
              <a:t>More detailed explanation of the topics</a:t>
            </a:r>
            <a:r>
              <a:rPr lang="en-US" sz="2600" spc="-1" dirty="0">
                <a:latin typeface="Baskerville"/>
              </a:rPr>
              <a:t> and a</a:t>
            </a:r>
            <a:r>
              <a:rPr lang="en-US" sz="2600" b="0" strike="noStrike" spc="-1" dirty="0">
                <a:latin typeface="Baskerville"/>
              </a:rPr>
              <a:t>dditional material available;</a:t>
            </a:r>
            <a:endParaRPr lang="en-US" sz="26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600" b="0" strike="noStrike" spc="-1" dirty="0">
                <a:latin typeface="Baskerville"/>
              </a:rPr>
              <a:t>Exercises (with solutions) at the end of each Chapter. You are STRONGLY encouraged to do them and send me by email your work:</a:t>
            </a:r>
            <a:endParaRPr lang="en-US" sz="26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>
                <a:latin typeface="Baskerville"/>
              </a:rPr>
              <a:t> I’ll correct your work, if necessary, and in any case give you feedback on what you have done !</a:t>
            </a:r>
            <a:endParaRPr lang="en-US" sz="26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600" b="0" strike="noStrike" spc="-1" dirty="0">
                <a:latin typeface="Baskerville"/>
              </a:rPr>
              <a:t>For every doubt or question do not hesitate to contact me, I am always available at the e-mail addresses shown above and usually quite responsive...</a:t>
            </a:r>
            <a:endParaRPr lang="en-US" sz="26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EXAMINATION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504000" y="1800000"/>
            <a:ext cx="9072000" cy="43844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98500" lnSpcReduction="1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latin typeface="Baskerville"/>
              </a:rPr>
              <a:t>At the end of the course you will be </a:t>
            </a:r>
            <a:r>
              <a:rPr lang="en-US" sz="2800" b="1" strike="noStrike" spc="-1" dirty="0">
                <a:latin typeface="Baskerville"/>
              </a:rPr>
              <a:t>randomly</a:t>
            </a:r>
            <a:r>
              <a:rPr lang="en-US" sz="2800" b="0" strike="noStrike" spc="-1" dirty="0">
                <a:latin typeface="Baskerville"/>
              </a:rPr>
              <a:t> assigned a financial project to be solved in Python that you will have to present at the exam:</a:t>
            </a:r>
            <a:endParaRPr lang="en-US" sz="2800" b="0" strike="noStrike" spc="-1" dirty="0">
              <a:latin typeface="Arial"/>
            </a:endParaRPr>
          </a:p>
          <a:p>
            <a:pPr marL="864000" lvl="1" indent="-324000" algn="just">
              <a:spcAft>
                <a:spcPts val="141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Baskerville"/>
              </a:rPr>
              <a:t>The project has to be developed reusing the financial library that we will develop in these lessons;</a:t>
            </a:r>
            <a:endParaRPr lang="en-US" sz="2800" b="0" strike="noStrike" spc="-1" dirty="0">
              <a:latin typeface="Arial"/>
            </a:endParaRPr>
          </a:p>
          <a:p>
            <a:pPr marL="864000" lvl="1" indent="-324000" algn="just">
              <a:spcAft>
                <a:spcPts val="1417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2800" b="0" strike="noStrike" spc="-1" dirty="0">
                <a:latin typeface="Baskerville"/>
              </a:rPr>
              <a:t>Projects could be done also in groups of two (or exceptionally </a:t>
            </a:r>
            <a:r>
              <a:rPr lang="en-US" sz="2800" spc="-1" dirty="0">
                <a:latin typeface="Baskerville"/>
              </a:rPr>
              <a:t>of</a:t>
            </a:r>
            <a:r>
              <a:rPr lang="en-US" sz="2800" b="0" strike="noStrike" spc="-1" dirty="0">
                <a:latin typeface="Baskerville"/>
              </a:rPr>
              <a:t> three) people.</a:t>
            </a:r>
            <a:endParaRPr lang="en-US" sz="28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2800" b="0" strike="noStrike" spc="-1" dirty="0">
                <a:latin typeface="Baskerville"/>
              </a:rPr>
              <a:t>After the project presentation (possibly in Power Point) and the review of the involved topic/</a:t>
            </a:r>
            <a:r>
              <a:rPr lang="en-US" sz="2800" b="0" strike="noStrike" spc="-1" dirty="0" err="1">
                <a:latin typeface="Baskerville"/>
              </a:rPr>
              <a:t>frameowrk</a:t>
            </a:r>
            <a:r>
              <a:rPr lang="en-US" sz="2800" b="0" strike="noStrike" spc="-1" dirty="0">
                <a:latin typeface="Baskerville"/>
              </a:rPr>
              <a:t>, few more questions on the rest of the course program will be asked.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TextBox 51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HOW TO USE PYTHON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04000" y="1799999"/>
            <a:ext cx="9072000" cy="5183675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>
            <a:normAutofit fontScale="72500" lnSpcReduction="20000"/>
          </a:bodyPr>
          <a:lstStyle/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Each computer at your desks should have «Anaconda» (yes still snakes...) installed:</a:t>
            </a:r>
            <a:endParaRPr lang="en-US" sz="39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3900" b="0" strike="noStrike" spc="-1" dirty="0">
                <a:latin typeface="Baskerville"/>
              </a:rPr>
              <a:t>«Anaconda» is a Python distribution that allows you to:</a:t>
            </a:r>
            <a:endParaRPr lang="en-US" sz="39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Run python interactively (for quick testing of few lines of code);</a:t>
            </a:r>
            <a:endParaRPr lang="en-US" sz="3900" b="0" strike="noStrike" spc="-1" dirty="0">
              <a:latin typeface="Arial"/>
            </a:endParaRPr>
          </a:p>
          <a:p>
            <a:pPr marL="1296000" lvl="2" indent="-288000" algn="just">
              <a:spcAft>
                <a:spcPts val="850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Create «notebooks», a mixture of python code and explanatory text (to practice during lessons, for your homework, for your exam...).</a:t>
            </a:r>
            <a:endParaRPr lang="en-US" sz="39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Now I’ll show you how «Anaconda» let you run python code.</a:t>
            </a:r>
            <a:endParaRPr lang="en-US" sz="3900" b="0" strike="noStrike" spc="-1" dirty="0">
              <a:latin typeface="Arial"/>
            </a:endParaRPr>
          </a:p>
          <a:p>
            <a:pPr marL="432000" indent="-324000" algn="just">
              <a:spcAft>
                <a:spcPts val="1417"/>
              </a:spcAft>
              <a:buClr>
                <a:srgbClr val="99CC66"/>
              </a:buClr>
              <a:buSzPct val="45000"/>
              <a:buFont typeface="Wingdings" charset="2"/>
              <a:buChar char=""/>
            </a:pPr>
            <a:r>
              <a:rPr lang="en-US" sz="3900" b="0" strike="noStrike" spc="-1" dirty="0">
                <a:latin typeface="Baskerville"/>
              </a:rPr>
              <a:t>At home you can install it by going here:</a:t>
            </a:r>
            <a:endParaRPr lang="en-US" sz="3900" b="0" strike="noStrike" spc="-1" dirty="0">
              <a:latin typeface="Arial"/>
            </a:endParaRPr>
          </a:p>
          <a:p>
            <a:pPr marL="864000" lvl="1" indent="-324000" algn="just">
              <a:spcAft>
                <a:spcPts val="1134"/>
              </a:spcAft>
              <a:buClr>
                <a:srgbClr val="99CC66"/>
              </a:buClr>
              <a:buSzPct val="75000"/>
              <a:buFont typeface="Symbol" charset="2"/>
              <a:buChar char=""/>
            </a:pPr>
            <a:r>
              <a:rPr lang="en-US" sz="3900" b="0" strike="noStrike" spc="-1" dirty="0">
                <a:latin typeface="Baskerville"/>
                <a:hlinkClick r:id="rId2"/>
              </a:rPr>
              <a:t>https://</a:t>
            </a:r>
            <a:r>
              <a:rPr lang="en-US" sz="3900" b="0" strike="noStrike" spc="-1" dirty="0" err="1">
                <a:latin typeface="Baskerville"/>
                <a:hlinkClick r:id="rId2"/>
              </a:rPr>
              <a:t>www.anaconda.com</a:t>
            </a:r>
            <a:r>
              <a:rPr lang="en-US" sz="3900" b="0" strike="noStrike" spc="-1" dirty="0">
                <a:latin typeface="Baskerville"/>
                <a:hlinkClick r:id="rId2"/>
              </a:rPr>
              <a:t>/products/individual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extBox 53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ANACONDA</a:t>
            </a:r>
          </a:p>
        </p:txBody>
      </p:sp>
      <p:pic>
        <p:nvPicPr>
          <p:cNvPr id="2" name="create_notebook.mov" descr="create_notebook.mov">
            <a:hlinkClick r:id="" action="ppaction://media"/>
            <a:extLst>
              <a:ext uri="{FF2B5EF4-FFF2-40B4-BE49-F238E27FC236}">
                <a16:creationId xmlns:a16="http://schemas.microsoft.com/office/drawing/2014/main" id="{1BE7BDDB-AA4D-E745-9454-B77982EB08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0573" y="1908681"/>
            <a:ext cx="8119478" cy="507499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15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TextBox 54"/>
          <p:cNvSpPr txBox="1"/>
          <p:nvPr/>
        </p:nvSpPr>
        <p:spPr>
          <a:xfrm>
            <a:off x="504000" y="576000"/>
            <a:ext cx="7200000" cy="7200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en-US" sz="3600" b="0" strike="noStrike" spc="-1">
                <a:latin typeface="Baskerville"/>
              </a:rPr>
              <a:t>finmarkets MODULE</a:t>
            </a:r>
          </a:p>
        </p:txBody>
      </p:sp>
      <p:pic>
        <p:nvPicPr>
          <p:cNvPr id="2" name="create_module_jupyter.mov" descr="create_module_jupyter.mov">
            <a:hlinkClick r:id="" action="ppaction://media"/>
            <a:extLst>
              <a:ext uri="{FF2B5EF4-FFF2-40B4-BE49-F238E27FC236}">
                <a16:creationId xmlns:a16="http://schemas.microsoft.com/office/drawing/2014/main" id="{711ED100-5206-7E4D-8958-38847D53CD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0494" y="1871080"/>
            <a:ext cx="8179636" cy="51125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51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105</TotalTime>
  <Words>520</Words>
  <Application>Microsoft Macintosh PowerPoint</Application>
  <PresentationFormat>Custom</PresentationFormat>
  <Paragraphs>42</Paragraphs>
  <Slides>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Baskerville</vt:lpstr>
      <vt:lpstr>Symbol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Inspiration</dc:title>
  <dc:subject/>
  <dc:creator/>
  <dc:description/>
  <cp:lastModifiedBy>SANI MATTEO (MPSCS-00200)</cp:lastModifiedBy>
  <cp:revision>6</cp:revision>
  <dcterms:created xsi:type="dcterms:W3CDTF">2019-09-20T15:48:16Z</dcterms:created>
  <dcterms:modified xsi:type="dcterms:W3CDTF">2021-09-12T13:01:35Z</dcterms:modified>
  <dc:language>en-US</dc:language>
</cp:coreProperties>
</file>